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20"/>
  </p:notesMasterIdLst>
  <p:handoutMasterIdLst>
    <p:handoutMasterId r:id="rId21"/>
  </p:handoutMasterIdLst>
  <p:sldIdLst>
    <p:sldId id="256" r:id="rId4"/>
    <p:sldId id="275" r:id="rId5"/>
    <p:sldId id="276" r:id="rId6"/>
    <p:sldId id="269" r:id="rId7"/>
    <p:sldId id="261" r:id="rId8"/>
    <p:sldId id="257" r:id="rId9"/>
    <p:sldId id="278" r:id="rId10"/>
    <p:sldId id="258" r:id="rId11"/>
    <p:sldId id="271" r:id="rId12"/>
    <p:sldId id="279" r:id="rId13"/>
    <p:sldId id="282" r:id="rId14"/>
    <p:sldId id="280" r:id="rId15"/>
    <p:sldId id="285" r:id="rId16"/>
    <p:sldId id="274" r:id="rId17"/>
    <p:sldId id="283" r:id="rId18"/>
    <p:sldId id="286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0000"/>
    <a:srgbClr val="0000FF"/>
    <a:srgbClr val="000099"/>
    <a:srgbClr val="FF6600"/>
    <a:srgbClr val="FF0066"/>
    <a:srgbClr val="006600"/>
    <a:srgbClr val="6600FF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7" d="100"/>
          <a:sy n="107" d="100"/>
        </p:scale>
        <p:origin x="-29" y="6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D368F19-83A6-40A1-9ECF-728E0D94CBB4}" type="datetimeFigureOut">
              <a:rPr lang="ru-RU"/>
              <a:pPr>
                <a:defRPr/>
              </a:pPr>
              <a:t>03.09.2013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AF5B0E0-AEA0-4B19-9AA1-3826BAD59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874890-7B08-42C2-B40B-7DDD1B28E7BC}" type="slidenum">
              <a:rPr lang="ru-RU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4213" y="4076700"/>
            <a:ext cx="7772400" cy="1109663"/>
          </a:xfrm>
        </p:spPr>
        <p:txBody>
          <a:bodyPr/>
          <a:lstStyle>
            <a:lvl1pPr algn="ctr">
              <a:defRPr sz="4000" b="1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39850" y="5229225"/>
            <a:ext cx="6400800" cy="6969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77038" y="2132013"/>
            <a:ext cx="1909762" cy="4537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2132013"/>
            <a:ext cx="5581650" cy="4537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0E7B6-3F10-4DCD-9ECC-1733C5254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FE9D5-0923-4A36-BF38-0A8B779995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EB816-3C29-44CB-B278-28A1E5CC7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A5F1F-F2DC-4A17-A78A-260BC0BDB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F5E46-A2E6-48EC-AE19-12300EDBCC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D2283-60AC-4E7B-AD0A-CB8203D99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44E10-1AA6-40A4-9D6C-DA8929FD5A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9CA9D-EA11-464E-8541-AD91BF200E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70100-38E1-4975-B182-8074DDF4F6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4930A-9E2C-4AF7-9149-2D8D5AD963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4F758-788A-41B5-B119-DBEFB38D9F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D504D-3EC0-422A-9363-267C1E1096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BFE37-F424-4093-987D-1716B58B3D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7C91F-9A7B-4AA8-8D40-B3F8FCAA5A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A3DCC-CD2A-4912-A7C9-28A6E0C32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94557-E66E-4CBA-91ED-702B4DD51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169F9-A978-450F-A59B-D654182F6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C0E97-BE15-43DC-825C-C3D3DE2AE8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1D7EE-0572-4B89-B5B1-76F3C09476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43438-2513-43D4-B54B-8DBD3D4920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7E1EB-F721-4AFA-84B6-60D1B4A5F4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D68E3-9C53-4D30-A57F-16FD75CE1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6112A-8B64-4C52-B2A7-8934809A2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C8325-F87A-476B-A984-D82DB41116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2988" y="2854325"/>
            <a:ext cx="3744912" cy="3814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40300" y="2854325"/>
            <a:ext cx="3746500" cy="3814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2132013"/>
            <a:ext cx="764381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2854325"/>
            <a:ext cx="7643812" cy="381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787337B-DD39-441B-8D73-F40B4D3087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6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  <p:sldLayoutId id="214748369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5CB28F5-EA0A-4120-A323-CCE41494FF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16" r:id="rId5"/>
    <p:sldLayoutId id="2147483715" r:id="rId6"/>
    <p:sldLayoutId id="2147483714" r:id="rId7"/>
    <p:sldLayoutId id="2147483713" r:id="rId8"/>
    <p:sldLayoutId id="2147483712" r:id="rId9"/>
    <p:sldLayoutId id="2147483711" r:id="rId10"/>
    <p:sldLayoutId id="2147483710" r:id="rId11"/>
    <p:sldLayoutId id="214748370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284538"/>
            <a:ext cx="7772400" cy="223202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C0000"/>
                </a:solidFill>
                <a:latin typeface="Georgia" pitchFamily="18" charset="0"/>
              </a:rPr>
              <a:t>Понятие о мотивации приёмных родителей</a:t>
            </a:r>
            <a:br>
              <a:rPr lang="ru-RU" smtClean="0">
                <a:solidFill>
                  <a:srgbClr val="CC0000"/>
                </a:solidFill>
                <a:latin typeface="Georgia" pitchFamily="18" charset="0"/>
              </a:rPr>
            </a:br>
            <a:r>
              <a:rPr lang="ru-RU" sz="2800" smtClean="0">
                <a:solidFill>
                  <a:srgbClr val="0000FF"/>
                </a:solidFill>
                <a:latin typeface="Georgia" pitchFamily="18" charset="0"/>
              </a:rPr>
              <a:t>психолог  Невоструева Л.М.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  <a:latin typeface="Times New Roman" pitchFamily="18" charset="0"/>
              </a:rPr>
              <a:t>наиболее благоприятный прогноз хорошего функционирования приемной семьи в случаях, когда родители берут ребенка, потому что хотят его любить, заботиться о нем, дать ему семью, подготовить его к взрослой жизни.</a:t>
            </a:r>
            <a:endParaRPr lang="ru-RU" b="1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27451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159219_image_lar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115888"/>
            <a:ext cx="5545138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Прямоугольник 1"/>
          <p:cNvSpPr>
            <a:spLocks noChangeArrowheads="1"/>
          </p:cNvSpPr>
          <p:nvPr/>
        </p:nvSpPr>
        <p:spPr bwMode="auto">
          <a:xfrm>
            <a:off x="468313" y="3860800"/>
            <a:ext cx="7920037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Надо всякий раз свой мотив сверять со своей способностью любить ребенка и готовностью сделать все, чтобы ребенок рос в благополучных условиях, не чувствуя себя при этом жертвой обстоятельств.</a:t>
            </a:r>
            <a:endParaRPr lang="ru-RU" sz="2400">
              <a:solidFill>
                <a:srgbClr val="C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25098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ozae363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" y="577850"/>
            <a:ext cx="3959225" cy="532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Прямоугольник 1"/>
          <p:cNvSpPr>
            <a:spLocks noChangeArrowheads="1"/>
          </p:cNvSpPr>
          <p:nvPr/>
        </p:nvSpPr>
        <p:spPr bwMode="auto">
          <a:xfrm>
            <a:off x="4716463" y="1212850"/>
            <a:ext cx="4103687" cy="533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безопасность;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здоровье;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образование;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умственное развитие;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привязанность;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эмоциональное развитие;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идентичность;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социальная  адаптация;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стабильные отношения в приёмной семье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6388" name="Прямоугольник 2"/>
          <p:cNvSpPr>
            <a:spLocks noChangeArrowheads="1"/>
          </p:cNvSpPr>
          <p:nvPr/>
        </p:nvSpPr>
        <p:spPr bwMode="auto">
          <a:xfrm>
            <a:off x="250825" y="404813"/>
            <a:ext cx="8569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400" b="1">
                <a:solidFill>
                  <a:srgbClr val="FF66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потребности ребёнка</a:t>
            </a:r>
            <a:endParaRPr lang="ru-RU" sz="4400">
              <a:solidFill>
                <a:srgbClr val="FF66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476250"/>
            <a:ext cx="8534400" cy="62293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Личностные качества необходимые приемным родителям</a:t>
            </a:r>
            <a:r>
              <a:rPr lang="ru-RU" sz="280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80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lang="ru-RU" sz="2800" smtClean="0">
              <a:solidFill>
                <a:srgbClr val="000066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188" y="3789363"/>
            <a:ext cx="8064500" cy="26400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defRPr/>
            </a:pPr>
            <a:r>
              <a:rPr lang="ru-RU" sz="2400" b="1" kern="0" dirty="0">
                <a:solidFill>
                  <a:srgbClr val="000099"/>
                </a:solidFill>
                <a:latin typeface="Times New Roman"/>
                <a:ea typeface="Calibri"/>
                <a:cs typeface="Times New Roman"/>
              </a:rPr>
              <a:t>Благополучно ребенок развивается у родителей, обладающих такими качествами, </a:t>
            </a:r>
            <a:r>
              <a:rPr lang="ru-RU" sz="2400" b="1" kern="0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как </a:t>
            </a:r>
            <a:r>
              <a:rPr lang="ru-RU" sz="2400" b="1" kern="0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эмпатичность</a:t>
            </a:r>
            <a:r>
              <a:rPr lang="ru-RU" sz="2400" b="1" kern="0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, открытость, эмоциональность,  </a:t>
            </a:r>
            <a:r>
              <a:rPr lang="ru-RU" sz="2400" b="1" kern="0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коммуникативность</a:t>
            </a:r>
            <a:r>
              <a:rPr lang="ru-RU" sz="2400" b="1" kern="0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, альтруистичность, уравновешенность, гибкость, уверенность в своих силах, адекватная самооценка, способность к развитию и изменению.</a:t>
            </a:r>
            <a:endParaRPr lang="ru-RU" sz="2400" b="1" kern="0" dirty="0">
              <a:solidFill>
                <a:srgbClr val="0000FF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2078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179388" y="4795838"/>
            <a:ext cx="8424862" cy="183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вы утвердились в желании усыновить ребенка, спешить все же нельзя, еще раз взвесьте  все за и против. Нужно внимательнейшим образом проанализировать свои побуждения, определить, что вами движет и в какой степени, полностью ли вашим является такое решение. </a:t>
            </a:r>
            <a:endParaRPr lang="ru-RU" sz="2000" b="1">
              <a:solidFill>
                <a:srgbClr val="0000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/>
          <a:srcRect t="4466" r="11354" b="4112"/>
          <a:stretch>
            <a:fillRect/>
          </a:stretch>
        </p:blipFill>
        <p:spPr bwMode="auto">
          <a:xfrm>
            <a:off x="827088" y="333375"/>
            <a:ext cx="7561262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2078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 descr="ребенок 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549275"/>
            <a:ext cx="7489825" cy="3957638"/>
          </a:xfrm>
          <a:prstGeom prst="rect">
            <a:avLst/>
          </a:prstGeom>
          <a:noFill/>
          <a:ln w="28575">
            <a:solidFill>
              <a:srgbClr val="969696"/>
            </a:solidFill>
            <a:miter lim="800000"/>
            <a:headEnd/>
            <a:tailEnd/>
          </a:ln>
        </p:spPr>
      </p:pic>
      <p:sp>
        <p:nvSpPr>
          <p:cNvPr id="19459" name="Прямоугольник 2"/>
          <p:cNvSpPr>
            <a:spLocks noChangeArrowheads="1"/>
          </p:cNvSpPr>
          <p:nvPr/>
        </p:nvSpPr>
        <p:spPr bwMode="auto">
          <a:xfrm>
            <a:off x="250825" y="4708525"/>
            <a:ext cx="8208963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Принятие ребенка в семью может быть только взаимовыгодным и обязательно должно быть продиктовано желанием помочь лишенному родительской заботы ребенку. </a:t>
            </a:r>
            <a:endParaRPr lang="ru-RU" sz="2400">
              <a:solidFill>
                <a:srgbClr val="0000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1331913" y="2209800"/>
            <a:ext cx="55260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2980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6613"/>
            <a:ext cx="8642350" cy="7019925"/>
          </a:xfrm>
        </p:spPr>
        <p:txBody>
          <a:bodyPr/>
          <a:lstStyle/>
          <a:p>
            <a:pPr algn="ctr" eaLnBrk="1" hangingPunct="1">
              <a:buClr>
                <a:schemeClr val="folHlink"/>
              </a:buClr>
              <a:buFont typeface="Wingdings" pitchFamily="2" charset="2"/>
              <a:buNone/>
            </a:pP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</a:rPr>
              <a:t>Мотивация </a:t>
            </a:r>
            <a:r>
              <a:rPr lang="ru-RU" sz="4000" b="1" smtClean="0">
                <a:latin typeface="Times New Roman" pitchFamily="18" charset="0"/>
              </a:rPr>
              <a:t>– это процесс побуждения человека к какому-либо действию.</a:t>
            </a:r>
          </a:p>
          <a:p>
            <a:pPr algn="ctr" eaLnBrk="1" hangingPunct="1">
              <a:buClr>
                <a:schemeClr val="folHlink"/>
              </a:buClr>
              <a:buFont typeface="Wingdings" pitchFamily="2" charset="2"/>
              <a:buNone/>
            </a:pPr>
            <a:r>
              <a:rPr lang="ru-RU" sz="4000" b="1" smtClean="0">
                <a:latin typeface="Times New Roman" pitchFamily="18" charset="0"/>
              </a:rPr>
              <a:t> </a:t>
            </a: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</a:rPr>
              <a:t>Мотивы деятельности </a:t>
            </a:r>
            <a:r>
              <a:rPr lang="ru-RU" sz="4000" b="1" smtClean="0">
                <a:latin typeface="Times New Roman" pitchFamily="18" charset="0"/>
              </a:rPr>
              <a:t>могут быть как </a:t>
            </a:r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</a:rPr>
              <a:t>конструктивными, </a:t>
            </a:r>
            <a:r>
              <a:rPr lang="ru-RU" sz="4000" b="1" smtClean="0">
                <a:latin typeface="Times New Roman" pitchFamily="18" charset="0"/>
              </a:rPr>
              <a:t>так и </a:t>
            </a:r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</a:rPr>
              <a:t>деструктивными, </a:t>
            </a:r>
            <a:r>
              <a:rPr lang="ru-RU" sz="4000" b="1" smtClean="0">
                <a:latin typeface="Times New Roman" pitchFamily="18" charset="0"/>
              </a:rPr>
              <a:t>что зависит как от самого человека, так и от внешних условий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32157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921625" cy="908050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solidFill>
                  <a:srgbClr val="FFFF00"/>
                </a:solidFill>
                <a:latin typeface="Georgia" pitchFamily="18" charset="0"/>
              </a:rPr>
              <a:t>Мотивы которые движут людьми, когда они хотят усыновить ребёнка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85225" cy="5616575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itchFamily="2" charset="2"/>
              <a:buNone/>
            </a:pPr>
            <a:r>
              <a:rPr lang="ru-RU" sz="3200" b="1" smtClean="0">
                <a:latin typeface="Georgia" pitchFamily="18" charset="0"/>
              </a:rPr>
              <a:t>	</a:t>
            </a:r>
            <a:r>
              <a:rPr lang="ru-RU" b="1" smtClean="0">
                <a:latin typeface="Times New Roman" pitchFamily="18" charset="0"/>
              </a:rPr>
              <a:t>Стимулы для такого поступка должны быть достаточно сильными и весомыми, ведь очень нелегко взять на воспитание чужого ребенка и любить его, как родного. </a:t>
            </a:r>
          </a:p>
          <a:p>
            <a:pPr eaLnBrk="1" hangingPunct="1">
              <a:buClr>
                <a:schemeClr val="folHlink"/>
              </a:buClr>
              <a:buFont typeface="Wingdings" pitchFamily="2" charset="2"/>
              <a:buNone/>
            </a:pPr>
            <a:r>
              <a:rPr lang="ru-RU" b="1" smtClean="0">
                <a:latin typeface="Times New Roman" pitchFamily="18" charset="0"/>
              </a:rPr>
              <a:t>Успешность или не успешность существования приемной семьи во многом зависит от мотива, которым руководствовались семьи, создавая ее.</a:t>
            </a:r>
            <a:endParaRPr lang="ru-RU" b="1" smtClean="0">
              <a:latin typeface="Georgia" pitchFamily="18" charset="0"/>
            </a:endParaRPr>
          </a:p>
        </p:txBody>
      </p:sp>
      <p:pic>
        <p:nvPicPr>
          <p:cNvPr id="7172" name="Picture 5" descr="244948-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5963" y="4652963"/>
            <a:ext cx="3097212" cy="217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1372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13787" cy="6480175"/>
          </a:xfrm>
        </p:spPr>
        <p:txBody>
          <a:bodyPr/>
          <a:lstStyle/>
          <a:p>
            <a:pPr marL="0" indent="0" algn="just" eaLnBrk="1" hangingPunct="1">
              <a:lnSpc>
                <a:spcPct val="115000"/>
              </a:lnSpc>
              <a:spcAft>
                <a:spcPts val="1000"/>
              </a:spcAft>
              <a:buFontTx/>
              <a:buNone/>
            </a:pP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Деструктивные аспекты мотивации</a:t>
            </a:r>
            <a:r>
              <a:rPr lang="ru-RU" sz="4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indent="0" algn="just" eaLnBrk="1" hangingPunct="1">
              <a:lnSpc>
                <a:spcPct val="115000"/>
              </a:lnSpc>
              <a:spcAft>
                <a:spcPts val="1000"/>
              </a:spcAft>
            </a:pPr>
            <a:r>
              <a:rPr lang="ru-RU" sz="24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ребенок может спасти распадающийся брачный союз</a:t>
            </a:r>
          </a:p>
          <a:p>
            <a:pPr marL="0" indent="0" eaLnBrk="1" hangingPunct="1"/>
            <a:r>
              <a:rPr lang="ru-RU" sz="24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жалость</a:t>
            </a:r>
          </a:p>
          <a:p>
            <a:pPr marL="0" indent="0" eaLnBrk="1" hangingPunct="1"/>
            <a:r>
              <a:rPr lang="ru-RU" sz="24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усыновить ребенка хочет только один из супругов, а второй идет у него на поводу</a:t>
            </a:r>
          </a:p>
          <a:p>
            <a:pPr marL="0" indent="0" eaLnBrk="1" hangingPunct="1"/>
            <a:r>
              <a:rPr lang="ru-RU" sz="24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попытка заменить приемным ребёнком родного, недавно умершего</a:t>
            </a:r>
          </a:p>
          <a:p>
            <a:pPr marL="0" indent="0" eaLnBrk="1" hangingPunct="1"/>
            <a:r>
              <a:rPr lang="ru-RU" sz="24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страх одиночества</a:t>
            </a:r>
          </a:p>
          <a:p>
            <a:pPr marL="0" indent="0" eaLnBrk="1" hangingPunct="1"/>
            <a:r>
              <a:rPr lang="ru-RU" sz="24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женщины боятся испортить фигуру вынашиванием ребенка и родами</a:t>
            </a:r>
          </a:p>
          <a:p>
            <a:pPr marL="0" indent="0" eaLnBrk="1" hangingPunct="1"/>
            <a:r>
              <a:rPr lang="ru-RU" sz="24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желание самоутвердится за счет ребенка, совершить «подвиг»</a:t>
            </a:r>
          </a:p>
          <a:p>
            <a:pPr marL="0" indent="0" eaLnBrk="1" hangingPunct="1"/>
            <a:r>
              <a:rPr lang="ru-RU" sz="24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сложились эмоционально теплые отношения с собственным ребенком, а поэтому возникает желание исправить положение с помощью приемного ребенка</a:t>
            </a:r>
            <a:r>
              <a:rPr lang="ru-RU" sz="2400" u="sng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ru-RU" sz="24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32157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" y="0"/>
            <a:ext cx="9036050" cy="6477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defRPr/>
            </a:pPr>
            <a:r>
              <a:rPr lang="ru-RU" sz="4000" b="1" dirty="0" smtClean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  <a:t>Деструктивные аспекты мотивации</a:t>
            </a:r>
            <a:r>
              <a:rPr lang="ru-RU" sz="4000" dirty="0" smtClean="0">
                <a:solidFill>
                  <a:srgbClr val="000000"/>
                </a:solidFill>
                <a:latin typeface="Times New Roman"/>
                <a:ea typeface="Calibri"/>
                <a:cs typeface="+mn-cs"/>
              </a:rPr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09600"/>
            <a:ext cx="8713788" cy="598805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</a:pPr>
            <a:r>
              <a:rPr lang="ru-RU" smtClean="0">
                <a:latin typeface="Times New Roman" pitchFamily="18" charset="0"/>
              </a:rPr>
              <a:t>Относительно новым мотивом усыновления является стремление получить материальные выгоды</a:t>
            </a:r>
          </a:p>
          <a:p>
            <a:pPr eaLnBrk="1" hangingPunct="1">
              <a:buClr>
                <a:schemeClr val="folHlink"/>
              </a:buClr>
            </a:pPr>
            <a:r>
              <a:rPr lang="ru-RU" smtClean="0">
                <a:latin typeface="Times New Roman" pitchFamily="18" charset="0"/>
              </a:rPr>
              <a:t>семьи, имеющие ребенка-инвалида</a:t>
            </a:r>
          </a:p>
          <a:p>
            <a:pPr eaLnBrk="1" hangingPunct="1">
              <a:buClr>
                <a:schemeClr val="folHlink"/>
              </a:buClr>
            </a:pPr>
            <a:r>
              <a:rPr lang="ru-RU" smtClean="0">
                <a:latin typeface="Times New Roman" pitchFamily="18" charset="0"/>
              </a:rPr>
              <a:t>желание «отработать грех за сделанные в молодости аборты»</a:t>
            </a:r>
          </a:p>
          <a:p>
            <a:pPr eaLnBrk="1" hangingPunct="1">
              <a:buClr>
                <a:schemeClr val="folHlink"/>
              </a:buClr>
            </a:pPr>
            <a:r>
              <a:rPr lang="ru-RU" sz="3200" smtClean="0">
                <a:solidFill>
                  <a:srgbClr val="CC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основе таких мотивов хорошую семью построить не удаётся,</a:t>
            </a:r>
            <a:r>
              <a:rPr lang="ru-RU" sz="3200" b="1" smtClean="0">
                <a:solidFill>
                  <a:srgbClr val="CC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 как ребенок, которого бросили,</a:t>
            </a:r>
            <a:r>
              <a:rPr lang="ru-RU" sz="3200" b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smtClean="0">
                <a:solidFill>
                  <a:srgbClr val="CC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нуждается в любви и заботе близких, </a:t>
            </a:r>
            <a:r>
              <a:rPr lang="ru-RU" sz="3200" b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если он становится лишь средством достижения каких-либо родительских целей, то </a:t>
            </a:r>
            <a:r>
              <a:rPr lang="ru-RU" sz="3200" b="1" smtClean="0">
                <a:solidFill>
                  <a:srgbClr val="CC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счастье это ни ребенку, ни родителям не принесет.</a:t>
            </a:r>
          </a:p>
          <a:p>
            <a:pPr algn="just" eaLnBrk="1" hangingPunct="1">
              <a:lnSpc>
                <a:spcPct val="115000"/>
              </a:lnSpc>
              <a:spcAft>
                <a:spcPts val="1000"/>
              </a:spcAft>
              <a:buFontTx/>
              <a:buNone/>
            </a:pPr>
            <a:endParaRPr lang="ru-RU" b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25098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podrostok_1506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3068638"/>
            <a:ext cx="388778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Заголовок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02587" cy="2855912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</a:pPr>
            <a:r>
              <a:rPr lang="ru-RU" sz="3200" b="1" smtClean="0">
                <a:solidFill>
                  <a:srgbClr val="CC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Принятие</a:t>
            </a:r>
            <a:r>
              <a:rPr lang="ru-RU" sz="3200" b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smtClean="0">
                <a:solidFill>
                  <a:srgbClr val="CC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чужого ребенка в семью – это очень важный и ответственный шаг, который не должен основываться лишь на приведенных выше мотивах.</a:t>
            </a:r>
            <a:endParaRPr lang="ru-RU" sz="3200" b="1" smtClean="0">
              <a:solidFill>
                <a:srgbClr val="CC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lnSpc>
                <a:spcPct val="115000"/>
              </a:lnSpc>
              <a:spcAft>
                <a:spcPts val="1000"/>
              </a:spcAft>
            </a:pPr>
            <a:r>
              <a:rPr lang="ru-RU" sz="2800" b="1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Конструктивные аспекты мотивации</a:t>
            </a:r>
            <a:r>
              <a:rPr lang="ru-RU" sz="280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80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lang="ru-RU" sz="2800" smtClean="0">
              <a:solidFill>
                <a:srgbClr val="C0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468313" y="2565400"/>
            <a:ext cx="8218487" cy="4103688"/>
          </a:xfrm>
        </p:spPr>
        <p:txBody>
          <a:bodyPr/>
          <a:lstStyle/>
          <a:p>
            <a:pPr eaLnBrk="1" hangingPunct="1"/>
            <a:r>
              <a:rPr lang="ru-RU" sz="2000" smtClean="0">
                <a:latin typeface="Times New Roman" pitchFamily="18" charset="0"/>
              </a:rPr>
              <a:t> Самым распространенным мотивом мотив о продолжении рода. Здесь важным моментом является желание обоих супругов усыновить ребенка.</a:t>
            </a:r>
          </a:p>
          <a:p>
            <a:pPr eaLnBrk="1" hangingPunct="1"/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</a:rPr>
              <a:t> Желание иметь большую и дружную семью</a:t>
            </a:r>
          </a:p>
          <a:p>
            <a:pPr eaLnBrk="1" hangingPunct="1"/>
            <a:r>
              <a:rPr lang="ru-RU" sz="2000" smtClean="0">
                <a:latin typeface="Times New Roman" pitchFamily="18" charset="0"/>
              </a:rPr>
              <a:t>Желание скомпенсировать собственный неудачный детский опыт более благополучным детством приемного ребенка также является мотивом.</a:t>
            </a:r>
          </a:p>
          <a:p>
            <a:pPr eaLnBrk="1" hangingPunct="1"/>
            <a:r>
              <a:rPr lang="ru-RU" sz="2000" smtClean="0">
                <a:latin typeface="Times New Roman" pitchFamily="18" charset="0"/>
              </a:rPr>
              <a:t>Мотив «хочу реализовать себя в качестве родителя» подготовить ребенка к жизни, хорошо реализуется, если при воспитании ребенка учитываются его личностные особенности, и признается его индивидуальность.</a:t>
            </a:r>
          </a:p>
          <a:p>
            <a:pPr eaLnBrk="1" hangingPunct="1"/>
            <a:endParaRPr lang="ru-RU" sz="2400" smtClean="0">
              <a:latin typeface="Times New Roman" pitchFamily="18" charset="0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4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/>
          <p:cNvSpPr txBox="1">
            <a:spLocks noChangeArrowheads="1"/>
          </p:cNvSpPr>
          <p:nvPr/>
        </p:nvSpPr>
        <p:spPr bwMode="auto">
          <a:xfrm>
            <a:off x="609600" y="1600200"/>
            <a:ext cx="8229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u="sng"/>
          </a:p>
          <a:p>
            <a:pPr>
              <a:spcBef>
                <a:spcPct val="50000"/>
              </a:spcBef>
            </a:pPr>
            <a:endParaRPr lang="ru-RU" u="sng"/>
          </a:p>
        </p:txBody>
      </p:sp>
      <p:sp>
        <p:nvSpPr>
          <p:cNvPr id="2" name="Прямоугольник 1"/>
          <p:cNvSpPr/>
          <p:nvPr/>
        </p:nvSpPr>
        <p:spPr>
          <a:xfrm>
            <a:off x="323850" y="1471613"/>
            <a:ext cx="8569325" cy="52911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Если же, родители готовы любить своего приемного ребенка таким,  какой он есть,  со всеми его недостатками и достоинствами,  если они не будут озираться на прошлое  (например, на своего родного погибшего ребенка)  или же на других детей  (например, на детей свои родных и знакомых), если не будут сравнивать приемного ребенка с другими детьми, а воспринимать его как отдельного человечка, тогда усыновление будет позитивным.  </a:t>
            </a:r>
            <a:r>
              <a:rPr lang="ru-RU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Если же нет – спешить не стоит.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latin typeface="Times New Roman"/>
                <a:ea typeface="Calibri"/>
              </a:rPr>
              <a:t>Человек одинок, но у него высокая самооценка и он хочет, чтобы в его жизни появился ребенок, он чувствует, что может дать ему любовь и поддержку, что у него есть силы воспитать и сделать счастливым маленького человечка, то это выступает позитивной мотивацией усыновления.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  <a:defRPr/>
            </a:pPr>
            <a:endParaRPr lang="ru-RU" sz="1600" dirty="0">
              <a:latin typeface="Times New Roman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defRPr/>
            </a:pPr>
            <a:endParaRPr lang="ru-RU" sz="16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1372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750" y="836613"/>
            <a:ext cx="7920038" cy="51704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</a:rPr>
              <a:t>Иногда мотив «обретение смысла жизни» принимает позитивный характер, когда семья объективно готова к следующему этапу жизненного цикла, но он не может наступить по причине отсутствия детей</a:t>
            </a:r>
          </a:p>
          <a:p>
            <a:pPr marL="342900" indent="-342900">
              <a:buFont typeface="Arial" charset="0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</a:rPr>
              <a:t>Неоднозначным является мотив «оставить нажитые материальные ценности». </a:t>
            </a:r>
          </a:p>
          <a:p>
            <a:pPr marL="342900" indent="-342900">
              <a:buFont typeface="Arial" charset="0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</a:rPr>
              <a:t>Желание усыновить ребенка семьей, которая недавно потеряла собственного ребёнка. Усыновление возможно, если семья прожила свое горе, вышла из него и начала жить в новой реальности. </a:t>
            </a:r>
          </a:p>
          <a:p>
            <a:pPr marL="342900" indent="-342900"/>
            <a:r>
              <a:rPr lang="ru-RU" sz="2400">
                <a:latin typeface="Times New Roman" pitchFamily="18" charset="0"/>
              </a:rPr>
              <a:t>     Здесь очень важным является понимание того, </a:t>
            </a:r>
            <a:r>
              <a:rPr lang="ru-RU" sz="2400" u="sng">
                <a:latin typeface="Times New Roman" pitchFamily="18" charset="0"/>
              </a:rPr>
              <a:t>что приемный ребенок, это совсем другой ребенок, со своими собственными характеристиками и потребностями. </a:t>
            </a:r>
            <a:br>
              <a:rPr lang="ru-RU" sz="2400" u="sng">
                <a:latin typeface="Times New Roman" pitchFamily="18" charset="0"/>
              </a:rPr>
            </a:br>
            <a:endParaRPr lang="ru-RU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template 4">
      <a:dk1>
        <a:srgbClr val="000000"/>
      </a:dk1>
      <a:lt1>
        <a:srgbClr val="FFFFFF"/>
      </a:lt1>
      <a:dk2>
        <a:srgbClr val="800000"/>
      </a:dk2>
      <a:lt2>
        <a:srgbClr val="808080"/>
      </a:lt2>
      <a:accent1>
        <a:srgbClr val="0099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CAFF"/>
      </a:accent5>
      <a:accent6>
        <a:srgbClr val="E70000"/>
      </a:accent6>
      <a:hlink>
        <a:srgbClr val="CC6600"/>
      </a:hlink>
      <a:folHlink>
        <a:srgbClr val="FF6600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000000"/>
        </a:dk1>
        <a:lt1>
          <a:srgbClr val="FFFFFF"/>
        </a:lt1>
        <a:dk2>
          <a:srgbClr val="800000"/>
        </a:dk2>
        <a:lt2>
          <a:srgbClr val="808080"/>
        </a:lt2>
        <a:accent1>
          <a:srgbClr val="FFFF99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E70000"/>
        </a:accent6>
        <a:hlink>
          <a:srgbClr val="CC66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800000"/>
        </a:dk1>
        <a:lt1>
          <a:srgbClr val="FFFFFF"/>
        </a:lt1>
        <a:dk2>
          <a:srgbClr val="660066"/>
        </a:dk2>
        <a:lt2>
          <a:srgbClr val="808080"/>
        </a:lt2>
        <a:accent1>
          <a:srgbClr val="CCCC00"/>
        </a:accent1>
        <a:accent2>
          <a:srgbClr val="FF9900"/>
        </a:accent2>
        <a:accent3>
          <a:srgbClr val="FFFFFF"/>
        </a:accent3>
        <a:accent4>
          <a:srgbClr val="6C0000"/>
        </a:accent4>
        <a:accent5>
          <a:srgbClr val="E2E2AA"/>
        </a:accent5>
        <a:accent6>
          <a:srgbClr val="E78A00"/>
        </a:accent6>
        <a:hlink>
          <a:srgbClr val="CC66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FF"/>
        </a:lt1>
        <a:dk2>
          <a:srgbClr val="800000"/>
        </a:dk2>
        <a:lt2>
          <a:srgbClr val="808080"/>
        </a:lt2>
        <a:accent1>
          <a:srgbClr val="FFFF99"/>
        </a:accent1>
        <a:accent2>
          <a:srgbClr val="663300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5C2D00"/>
        </a:accent6>
        <a:hlink>
          <a:srgbClr val="CC66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800000"/>
        </a:dk2>
        <a:lt2>
          <a:srgbClr val="808080"/>
        </a:lt2>
        <a:accent1>
          <a:srgbClr val="0099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AACAFF"/>
        </a:accent5>
        <a:accent6>
          <a:srgbClr val="E70000"/>
        </a:accent6>
        <a:hlink>
          <a:srgbClr val="CC66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593</TotalTime>
  <Words>732</Words>
  <Application>Microsoft Office PowerPoint</Application>
  <PresentationFormat>Экран (4:3)</PresentationFormat>
  <Paragraphs>50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Georgia</vt:lpstr>
      <vt:lpstr>Times New Roman</vt:lpstr>
      <vt:lpstr>Wingdings</vt:lpstr>
      <vt:lpstr>template</vt:lpstr>
      <vt:lpstr>Оформление по умолчанию</vt:lpstr>
      <vt:lpstr>1_Оформление по умолчанию</vt:lpstr>
      <vt:lpstr>Понятие о мотивации приёмных родителей психолог  Невоструева Л.М.</vt:lpstr>
      <vt:lpstr>Слайд 2</vt:lpstr>
      <vt:lpstr>Мотивы которые движут людьми, когда они хотят усыновить ребёнка</vt:lpstr>
      <vt:lpstr>Слайд 4</vt:lpstr>
      <vt:lpstr>Деструктивные аспекты мотивации </vt:lpstr>
      <vt:lpstr>Принятие чужого ребенка в семью – это очень важный и ответственный шаг, который не должен основываться лишь на приведенных выше мотивах.</vt:lpstr>
      <vt:lpstr>Конструктивные аспекты мотивации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Melkosoft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DSasd</dc:creator>
  <cp:lastModifiedBy>Ofitserova</cp:lastModifiedBy>
  <cp:revision>25</cp:revision>
  <dcterms:created xsi:type="dcterms:W3CDTF">2008-07-10T21:20:54Z</dcterms:created>
  <dcterms:modified xsi:type="dcterms:W3CDTF">2013-09-03T11:27:33Z</dcterms:modified>
</cp:coreProperties>
</file>